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7" r:id="rId3"/>
    <p:sldId id="498" r:id="rId4"/>
    <p:sldId id="501" r:id="rId5"/>
    <p:sldId id="509" r:id="rId6"/>
    <p:sldId id="510" r:id="rId7"/>
    <p:sldId id="511" r:id="rId8"/>
    <p:sldId id="512" r:id="rId9"/>
    <p:sldId id="513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5EA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86369"/>
  </p:normalViewPr>
  <p:slideViewPr>
    <p:cSldViewPr snapToGrid="0">
      <p:cViewPr varScale="1">
        <p:scale>
          <a:sx n="70" d="100"/>
          <a:sy n="70" d="100"/>
        </p:scale>
        <p:origin x="73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11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339864" y="2551837"/>
            <a:ext cx="7512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Droguería </a:t>
            </a:r>
            <a:r>
              <a:rPr lang="es-E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Promedic</a:t>
            </a:r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 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El Gran C.H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21222E0-8D28-47A1-CE1B-CE166868CCA9}"/>
              </a:ext>
            </a:extLst>
          </p:cNvPr>
          <p:cNvSpPr txBox="1"/>
          <p:nvPr/>
        </p:nvSpPr>
        <p:spPr>
          <a:xfrm>
            <a:off x="-847525" y="994082"/>
            <a:ext cx="618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rgbClr val="38AA00"/>
                </a:solidFill>
                <a:latin typeface="Work Sans Light" pitchFamily="2" charset="77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B5DA48-73CC-3690-3DA1-4CF10916C6D6}"/>
              </a:ext>
            </a:extLst>
          </p:cNvPr>
          <p:cNvSpPr txBox="1"/>
          <p:nvPr/>
        </p:nvSpPr>
        <p:spPr>
          <a:xfrm>
            <a:off x="885498" y="2078266"/>
            <a:ext cx="9182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400" dirty="0"/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Planteamiento problema.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Objetivo.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Codificación al 100%.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API REST con aplicaciones móviles.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API REST documentada (</a:t>
            </a:r>
            <a:r>
              <a:rPr lang="es-CO" sz="2400" dirty="0" err="1"/>
              <a:t>Swagger</a:t>
            </a:r>
            <a:r>
              <a:rPr lang="es-CO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Metodología ágil.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/>
              <a:t>Control de versiones.</a:t>
            </a:r>
          </a:p>
          <a:p>
            <a:endParaRPr lang="es-CO" sz="2400" dirty="0"/>
          </a:p>
          <a:p>
            <a:pPr marL="342900" indent="-342900">
              <a:buFont typeface="+mj-lt"/>
              <a:buAutoNum type="arabicPeriod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5568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681684" y="776992"/>
            <a:ext cx="5905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dirty="0">
                <a:solidFill>
                  <a:srgbClr val="38AA00"/>
                </a:solidFill>
                <a:latin typeface="Work Sans Light" pitchFamily="2" charset="77"/>
              </a:rPr>
              <a:t>Objetivo</a:t>
            </a:r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CO" sz="5400" dirty="0">
                <a:solidFill>
                  <a:srgbClr val="38AA00"/>
                </a:solidFill>
                <a:latin typeface="Work Sans Light" pitchFamily="2" charset="77"/>
              </a:rPr>
              <a:t>General</a:t>
            </a:r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90615" y="2690336"/>
            <a:ext cx="75048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el sistema de información orientado a la web para la gestión de inventario de la DROGUERÍA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PROMEDIC EL GRAN C.H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mejorando la eficiencia operativa, la precisión en inventarios y la satisfacción del cliente.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stablecimientos Farmaceuticos">
            <a:extLst>
              <a:ext uri="{FF2B5EF4-FFF2-40B4-BE49-F238E27FC236}">
                <a16:creationId xmlns:a16="http://schemas.microsoft.com/office/drawing/2014/main" id="{A3FD6633-9BB5-6532-4AC1-FA66ACB4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07" y="2516463"/>
            <a:ext cx="2983409" cy="29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76E6166-1474-85E3-FF52-E1300A6831E9}"/>
              </a:ext>
            </a:extLst>
          </p:cNvPr>
          <p:cNvSpPr txBox="1"/>
          <p:nvPr/>
        </p:nvSpPr>
        <p:spPr>
          <a:xfrm>
            <a:off x="361211" y="1424861"/>
            <a:ext cx="11321273" cy="523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MX" sz="2000" dirty="0"/>
            </a:br>
            <a:r>
              <a:rPr lang="es-MX" sz="2400" b="0" i="0" dirty="0">
                <a:effectLst/>
                <a:latin typeface="Söhne"/>
              </a:rPr>
              <a:t>La entidad comercial PROMEDIC EL GRAN C.H, opera con fines lucrativos, brindando a sus clientes una amplia gama de productos y servicios, incluyendo medicamentos y asesoría domiciliaria, además de entregas a domicilio. 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Sin embargo, la gestión ineficiente del inventario ha generado una serie de dificultades como la </a:t>
            </a:r>
            <a:r>
              <a:rPr lang="es-MX" sz="2400" b="0" i="0" dirty="0">
                <a:effectLst/>
                <a:latin typeface="Söhne"/>
              </a:rPr>
              <a:t>escasez de productos esenciales, por ejemplo, hay desabastecimiento de medicamentos para la salud mental y esta  situación podría generar graves riesgos para los pacientes, </a:t>
            </a:r>
            <a:r>
              <a:rPr lang="es-MX" sz="2400" dirty="0">
                <a:latin typeface="Söhne"/>
              </a:rPr>
              <a:t>esto ha llegado a impactar </a:t>
            </a:r>
            <a:r>
              <a:rPr lang="es-MX" sz="2400" b="0" i="0" dirty="0">
                <a:effectLst/>
                <a:latin typeface="Söhne"/>
              </a:rPr>
              <a:t>negativamente tanto la rentabilidad como la satisfacción del cliente. Esta situación ha provocado pérdida de clientes, costos adicionales por entregas urgentes, desperdicio de recursos y tiempo, y una planificación de stocks ineficiente. Además, ha generado oportunidades de ventas perdidas y afectado la reputación de la droguería. </a:t>
            </a:r>
            <a:r>
              <a:rPr lang="es-MX" sz="2400" dirty="0"/>
              <a:t>Es necesario </a:t>
            </a:r>
            <a:r>
              <a:rPr lang="es-MX" sz="2400" b="0" i="0" dirty="0">
                <a:effectLst/>
                <a:latin typeface="Söhne"/>
              </a:rPr>
              <a:t>abordar estas dificultades mediante la implementación de un sistema de gestión de inventarios efectivo y eficiente.</a:t>
            </a:r>
            <a:endParaRPr lang="es-ES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6D6AE0-B73A-11A3-FEBF-4967257A3814}"/>
              </a:ext>
            </a:extLst>
          </p:cNvPr>
          <p:cNvSpPr txBox="1">
            <a:spLocks/>
          </p:cNvSpPr>
          <p:nvPr/>
        </p:nvSpPr>
        <p:spPr>
          <a:xfrm>
            <a:off x="361211" y="445065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dirty="0">
                <a:solidFill>
                  <a:srgbClr val="38AA00"/>
                </a:solidFill>
                <a:latin typeface="Work Sans Light" pitchFamily="2" charset="0"/>
              </a:rPr>
              <a:t>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45DD20-794C-4A94-BD89-CC81F0B84788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rgbClr val="38AA00"/>
                </a:solidFill>
                <a:latin typeface="+mj-lt"/>
                <a:ea typeface="+mj-ea"/>
                <a:cs typeface="+mj-cs"/>
              </a:rPr>
              <a:t>Codificación</a:t>
            </a:r>
            <a:r>
              <a:rPr lang="en-US" sz="5400" dirty="0">
                <a:solidFill>
                  <a:srgbClr val="38AA00"/>
                </a:solidFill>
                <a:latin typeface="+mj-lt"/>
                <a:ea typeface="+mj-ea"/>
                <a:cs typeface="+mj-cs"/>
              </a:rPr>
              <a:t> al 100%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597105-86B6-4EE5-8530-FFEAEE4C42C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La etapa de desarrollo ha sido completada exitosamente. Todo el código requerido ha sido implementado, probado y documentado conforme a los requerimientos del proyecto.</a:t>
            </a:r>
          </a:p>
        </p:txBody>
      </p:sp>
      <p:pic>
        <p:nvPicPr>
          <p:cNvPr id="7" name="Imagen 6" descr="Interfaz de usuario gráfica&#10;&#10;AI-generated content may be incorrect.">
            <a:extLst>
              <a:ext uri="{FF2B5EF4-FFF2-40B4-BE49-F238E27FC236}">
                <a16:creationId xmlns:a16="http://schemas.microsoft.com/office/drawing/2014/main" id="{4BC8EEA7-DE41-4947-87BA-A8C7B928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15" r="223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84559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CF2BEF-C3EE-4B84-A5C7-A7A029C32089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38AA00"/>
                </a:solidFill>
                <a:latin typeface="+mj-lt"/>
                <a:ea typeface="+mj-ea"/>
                <a:cs typeface="+mj-cs"/>
              </a:rPr>
              <a:t>API REST con aplicaciones móviles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CFE86-F17E-4C25-92C7-9A455749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680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0EC364-0798-4AB2-8CEE-130DDFCD0FC5}"/>
              </a:ext>
            </a:extLst>
          </p:cNvPr>
          <p:cNvSpPr txBox="1"/>
          <p:nvPr/>
        </p:nvSpPr>
        <p:spPr>
          <a:xfrm>
            <a:off x="5076536" y="3374136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La API REST para la versión móvil del proyecto ha sido desarrollada y finalizada con éxito. Ahora permite la conexión fluida entre la app móvil y el servidor.</a:t>
            </a:r>
          </a:p>
        </p:txBody>
      </p:sp>
    </p:spTree>
    <p:extLst>
      <p:ext uri="{BB962C8B-B14F-4D97-AF65-F5344CB8AC3E}">
        <p14:creationId xmlns:p14="http://schemas.microsoft.com/office/powerpoint/2010/main" val="288176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4A733B-65F7-47B8-9F99-B11F5110EF3B}"/>
              </a:ext>
            </a:extLst>
          </p:cNvPr>
          <p:cNvSpPr txBox="1"/>
          <p:nvPr/>
        </p:nvSpPr>
        <p:spPr>
          <a:xfrm>
            <a:off x="476307" y="4271749"/>
            <a:ext cx="5364935" cy="213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38AA00"/>
                </a:solidFill>
                <a:latin typeface="+mj-lt"/>
                <a:ea typeface="+mj-ea"/>
                <a:cs typeface="+mj-cs"/>
              </a:rPr>
              <a:t>API REST </a:t>
            </a:r>
            <a:r>
              <a:rPr lang="en-US" sz="4800" dirty="0" err="1">
                <a:solidFill>
                  <a:srgbClr val="38AA00"/>
                </a:solidFill>
                <a:latin typeface="+mj-lt"/>
                <a:ea typeface="+mj-ea"/>
                <a:cs typeface="+mj-cs"/>
              </a:rPr>
              <a:t>documentada</a:t>
            </a:r>
            <a:r>
              <a:rPr lang="en-US" sz="4800" dirty="0">
                <a:solidFill>
                  <a:srgbClr val="38AA00"/>
                </a:solidFill>
                <a:latin typeface="+mj-lt"/>
                <a:ea typeface="+mj-ea"/>
                <a:cs typeface="+mj-cs"/>
              </a:rPr>
              <a:t> (Swagger).</a:t>
            </a:r>
          </a:p>
        </p:txBody>
      </p:sp>
      <p:pic>
        <p:nvPicPr>
          <p:cNvPr id="8" name="Imagen 7" descr="Interfaz de usuario gráfica, Texto, Aplicación&#10;&#10;AI-generated content may be incorrect.">
            <a:extLst>
              <a:ext uri="{FF2B5EF4-FFF2-40B4-BE49-F238E27FC236}">
                <a16:creationId xmlns:a16="http://schemas.microsoft.com/office/drawing/2014/main" id="{F954D9DE-842D-408D-9053-5277AA32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160"/>
          <a:stretch/>
        </p:blipFill>
        <p:spPr>
          <a:xfrm>
            <a:off x="-3028" y="-218489"/>
            <a:ext cx="12191980" cy="4271739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B6613C-1CD1-42C6-8EFF-369840A10E40}"/>
              </a:ext>
            </a:extLst>
          </p:cNvPr>
          <p:cNvSpPr txBox="1"/>
          <p:nvPr/>
        </p:nvSpPr>
        <p:spPr>
          <a:xfrm>
            <a:off x="5141200" y="4640898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 documentación de la API REST se ha completado utilizando Swagger, lo que facilita la comprensión, uso e integración de los endpoints por parte de los desarrolladores.</a:t>
            </a:r>
          </a:p>
        </p:txBody>
      </p:sp>
    </p:spTree>
    <p:extLst>
      <p:ext uri="{BB962C8B-B14F-4D97-AF65-F5344CB8AC3E}">
        <p14:creationId xmlns:p14="http://schemas.microsoft.com/office/powerpoint/2010/main" val="304445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E3BDA9-BF83-45CC-BC6C-25525221452D}"/>
              </a:ext>
            </a:extLst>
          </p:cNvPr>
          <p:cNvSpPr txBox="1"/>
          <p:nvPr/>
        </p:nvSpPr>
        <p:spPr>
          <a:xfrm>
            <a:off x="540627" y="1904104"/>
            <a:ext cx="3929265" cy="304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38AA00"/>
                </a:solidFill>
                <a:latin typeface="+mj-lt"/>
                <a:ea typeface="+mj-ea"/>
                <a:cs typeface="+mj-cs"/>
              </a:rPr>
              <a:t>Metodología ágil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3BC492-122E-4B50-85C8-01A7E4E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23833"/>
            <a:ext cx="6894576" cy="26800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7819C4-6DA1-4428-80E4-2D004E339EFA}"/>
              </a:ext>
            </a:extLst>
          </p:cNvPr>
          <p:cNvSpPr txBox="1"/>
          <p:nvPr/>
        </p:nvSpPr>
        <p:spPr>
          <a:xfrm>
            <a:off x="4654296" y="4358713"/>
            <a:ext cx="6894576" cy="18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 proyecto se gestionó utilizando una metodología ágil apoyada en la herramienta Jira. Esto permitió una organización eficiente de tareas, seguimiento continuo del progreso y una mejor colaboración entre los integrantes del equipo, asegurando entregas iterativas y adaptabilidad a los cambios.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8A2983-C534-4D77-8863-023715C0D854}"/>
              </a:ext>
            </a:extLst>
          </p:cNvPr>
          <p:cNvSpPr txBox="1"/>
          <p:nvPr/>
        </p:nvSpPr>
        <p:spPr>
          <a:xfrm>
            <a:off x="4859652" y="169270"/>
            <a:ext cx="6093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https://stvmm.atlassian.net/jira/core/projects/DPEGC/board?groupBy=status&amp;atlOrigin=eyJpIjoiZTEyZGFlYTJlNTEyNDYxNjk0YmMzZGI4NWE3ZjY4NGIiLCJwIjoiaiJ9</a:t>
            </a:r>
          </a:p>
        </p:txBody>
      </p:sp>
    </p:spTree>
    <p:extLst>
      <p:ext uri="{BB962C8B-B14F-4D97-AF65-F5344CB8AC3E}">
        <p14:creationId xmlns:p14="http://schemas.microsoft.com/office/powerpoint/2010/main" val="314427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3D685-0F04-44B8-9604-C19E10F07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38AA00"/>
                </a:solidFill>
              </a:rPr>
              <a:t>Control de versiones</a:t>
            </a:r>
          </a:p>
        </p:txBody>
      </p:sp>
    </p:spTree>
    <p:extLst>
      <p:ext uri="{BB962C8B-B14F-4D97-AF65-F5344CB8AC3E}">
        <p14:creationId xmlns:p14="http://schemas.microsoft.com/office/powerpoint/2010/main" val="1734743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421</Words>
  <Application>Microsoft Office PowerPoint</Application>
  <PresentationFormat>Panorámica</PresentationFormat>
  <Paragraphs>30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Work Sans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 de versiones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Darwin Stiven</cp:lastModifiedBy>
  <cp:revision>72</cp:revision>
  <dcterms:created xsi:type="dcterms:W3CDTF">2020-10-01T23:51:28Z</dcterms:created>
  <dcterms:modified xsi:type="dcterms:W3CDTF">2025-04-24T01:54:29Z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